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</p:sldIdLst>
  <p:sldSz cx="9144000" cy="5143500" type="screen16x9"/>
  <p:notesSz cx="6858000" cy="9144000"/>
  <p:embeddedFontLst>
    <p:embeddedFont>
      <p:font typeface="Montserrat" pitchFamily="2" charset="77"/>
      <p:regular r:id="rId55"/>
      <p:bold r:id="rId56"/>
      <p:italic r:id="rId57"/>
      <p:boldItalic r:id="rId58"/>
    </p:embeddedFont>
    <p:embeddedFont>
      <p:font typeface="Montserrat Medium" panose="020F0502020204030204" pitchFamily="34" charset="0"/>
      <p:regular r:id="rId59"/>
      <p:bold r:id="rId60"/>
      <p:italic r:id="rId61"/>
      <p:boldItalic r:id="rId62"/>
    </p:embeddedFont>
    <p:embeddedFont>
      <p:font typeface="Montserrat SemiBold" panose="020F0502020204030204" pitchFamily="34" charset="0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PT Sans Narrow" panose="020B0506020203020204" pitchFamily="34" charset="77"/>
      <p:regular r:id="rId71"/>
      <p:bold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EB7ABB-28B6-4D49-AC5A-B25DF9F72F75}">
  <a:tblStyle styleId="{A4EB7ABB-28B6-4D49-AC5A-B25DF9F72F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26"/>
  </p:normalViewPr>
  <p:slideViewPr>
    <p:cSldViewPr snapToGrid="0">
      <p:cViewPr varScale="1">
        <p:scale>
          <a:sx n="160" d="100"/>
          <a:sy n="160" d="100"/>
        </p:scale>
        <p:origin x="4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4ad694e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4ad694e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4ad694e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4ad694e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49147de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49147de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4ad694ee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4ad694ee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47d540a4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47d540a4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ad694ee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ad694ee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e0088b3e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e0088b3e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566d3e5e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566d3e5e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bcd2b13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bcd2b130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4ad694ee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4ad694ee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afdb0f8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afdb0f8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cd2b130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cd2b130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8ab29add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8ab29add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4ad694ee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4ad694ee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e0088b3e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e0088b3e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e0088b3e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e0088b3e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afdb0f8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afdb0f8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afdb0f8d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afdb0f8d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f5e7f93e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f5e7f93e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5f5e7f93e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5f5e7f93e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f5e7f93e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f5e7f93e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48eb52d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48eb52d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94463ebe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594463ebe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566d3e5e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566d3e5e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f5e7f93e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f5e7f93e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566d3e5e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566d3e5e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566d3e5e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566d3e5e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566d3e5e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566d3e5e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566d3e5e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566d3e5e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b018d19f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b018d19f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b018d19f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b018d19f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94463ebe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94463ebe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b018d19f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b018d19f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4ad694ee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4ad694ee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94463eb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594463eb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c9360f05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c9360f05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94463eb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594463ebe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f5e7f93e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f5e7f93e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f5e7f93e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f5e7f93e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4ab477f1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4ab477f1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4ab477f10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04ab477f10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94463ebe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94463ebe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94463ebe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94463ebe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018d19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b018d19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94463ebe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594463ebe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94463ebe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94463ebe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94463ebe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94463ebe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94463eb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94463eb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566d3e5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566d3e5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49147de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49147de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47d540a4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47d540a4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mdenolle@uw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mdenolle@uw.edu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mdenolle@uw.ed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mdenolle@uw.edu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mdenolle@uw.edu" TargetMode="Externa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mdenolle@uw.edu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mdenolle@uw.edu" TargetMode="Externa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mdenolle@uw.edu" TargetMode="Externa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mdenolle@uw.edu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mdenolle@uw.edu" TargetMode="Externa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mdenolle@uw.edu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mailto:mdenolle@uw.edu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-carpentry.org/lesson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mdenolle@uw.edu" TargetMode="External"/><Relationship Id="rId5" Type="http://schemas.openxmlformats.org/officeDocument/2006/relationships/hyperlink" Target="https://swcarpentry.github.io/python-novice-inflammation/" TargetMode="External"/><Relationship Id="rId4" Type="http://schemas.openxmlformats.org/officeDocument/2006/relationships/hyperlink" Target="https://swcarpentry.github.io/shell-novice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mailto:mdenolle@uw.edu" TargetMode="External"/><Relationship Id="rId3" Type="http://schemas.openxmlformats.org/officeDocument/2006/relationships/hyperlink" Target="https://d2l.ai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o-smart.github.io/curriculum" TargetMode="External"/><Relationship Id="rId5" Type="http://schemas.openxmlformats.org/officeDocument/2006/relationships/hyperlink" Target="https://geo-smart.github.io" TargetMode="External"/><Relationship Id="rId4" Type="http://schemas.openxmlformats.org/officeDocument/2006/relationships/hyperlink" Target="https://www.earthdatascience.org/courses/intro-to-earth-data-science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mdenolle@uw.edu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-ESS-DS/MLGeo-2023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mdenolle@uw.ed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mdenolle@uw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9041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Machine Learning in the Geosciences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ESS 469/569 Intro Class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B67EE-2633-E69C-FFF3-8F48E9FA0A31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11700" y="331725"/>
            <a:ext cx="8520600" cy="4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Weak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achieves improved prediction quality with a larger amount of training data.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230775" y="4283550"/>
            <a:ext cx="8422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Michie, D. in </a:t>
            </a:r>
            <a:r>
              <a:rPr lang="en" sz="1200" i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Proc. 3rd European Conference on European Working Session on Learning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107–122 (ACM, 1988).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FE2CB7-E0BD-F922-F956-9842D26B197A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311700" y="331725"/>
            <a:ext cx="8520600" cy="4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Weak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achieves improved prediction quality with a larger amount of training data.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Strong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approaches require providing a symbolic representation of their hypothesis, for example, via Boolean (logical) expressions or mathematical equations.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230775" y="4283550"/>
            <a:ext cx="8422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Michie, D. in </a:t>
            </a:r>
            <a:r>
              <a:rPr lang="en" sz="1200" i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Proc. 3rd European Conference on European Working Session on Learning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107–122 (ACM, 1988).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07240-4A12-2200-9115-BBD7CC4A8172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331725"/>
            <a:ext cx="8520600" cy="4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Weak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achieves improved prediction quality with a larger amount of training data.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Strong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approaches require providing a symbolic representation of their hypothesis, for example, via Boolean (logical) expressions or mathematical equations.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Ultrastrong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approaches require that the algorithm teaches the human operator such that the human performance is improved compared with the human learning from data alone.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230775" y="4283550"/>
            <a:ext cx="8422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Michie, D. in </a:t>
            </a:r>
            <a:r>
              <a:rPr lang="en" sz="1200" i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Proc. 3rd European Conference on European Working Session on Learning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107–122 (ACM, 1988).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82E244-1B1A-166C-2E15-28737B91085A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28950"/>
            <a:ext cx="6344776" cy="48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0" y="548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AutoNum type="arabicPeriod"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Improved observation and data discovery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73552-C0DD-CEC0-05E6-7F364AA28AA3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28950"/>
            <a:ext cx="6344776" cy="48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6283550" y="3757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2. Identifying Surprises in Data and Concepts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122600" y="3899700"/>
            <a:ext cx="25281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“Surprising and creative ideas are the foundation of advances in science.”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0" y="548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AutoNum type="arabicPeriod"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Improved observation and data discovery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DA4D3-886C-3BED-46BE-AF9F72911FF8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28950"/>
            <a:ext cx="6344776" cy="48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6283550" y="3757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2. Identifying Surprises in Data and Concepts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6283550" y="7087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3. Agent for scientific understanding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0" y="548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AutoNum type="arabicPeriod"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Improved observation and data discovery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122600" y="3899700"/>
            <a:ext cx="25281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“Surprising and creative ideas are the foundation of advances in science.”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A0E3E-B3B3-E4A6-81C1-1ADA8ED08224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l="5306" r="11263" b="37201"/>
          <a:stretch/>
        </p:blipFill>
        <p:spPr>
          <a:xfrm>
            <a:off x="0" y="1250975"/>
            <a:ext cx="5259402" cy="31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t="61741"/>
          <a:stretch/>
        </p:blipFill>
        <p:spPr>
          <a:xfrm>
            <a:off x="5171175" y="2247269"/>
            <a:ext cx="3849975" cy="118061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40">
                <a:latin typeface="Montserrat"/>
                <a:ea typeface="Montserrat"/>
                <a:cs typeface="Montserrat"/>
                <a:sym typeface="Montserrat"/>
              </a:rPr>
              <a:t>Explosion of ML-related publication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425" y="728646"/>
            <a:ext cx="1611650" cy="13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B33579-14C9-1B0C-7A72-6A4E079605A0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5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40">
                <a:latin typeface="Montserrat"/>
                <a:ea typeface="Montserrat"/>
                <a:cs typeface="Montserrat"/>
                <a:sym typeface="Montserrat"/>
              </a:rPr>
              <a:t>Explosion of ML-related publication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800"/>
            <a:ext cx="8794701" cy="344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4817750" y="4672025"/>
            <a:ext cx="3677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Mousavi and Beroza (2023)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A4674-E753-4D3A-A5CF-B4A556164F64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311700" y="1137463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</a:t>
            </a:r>
            <a:r>
              <a:rPr lang="en" b="1" i="1"/>
              <a:t>model learning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</a:t>
            </a:r>
            <a:r>
              <a:rPr lang="en" b="1" i="1"/>
              <a:t>trustworthy</a:t>
            </a:r>
            <a:r>
              <a:rPr lang="en"/>
              <a:t> is the </a:t>
            </a:r>
            <a:r>
              <a:rPr lang="en" b="1" i="1"/>
              <a:t>prediction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</a:t>
            </a:r>
            <a:r>
              <a:rPr lang="en" b="1" i="1"/>
              <a:t>signal</a:t>
            </a:r>
            <a:r>
              <a:rPr lang="en"/>
              <a:t>, what is </a:t>
            </a:r>
            <a:r>
              <a:rPr lang="en" b="1" i="1"/>
              <a:t>noise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I </a:t>
            </a:r>
            <a:r>
              <a:rPr lang="en" b="1" i="1"/>
              <a:t>guide the model</a:t>
            </a:r>
            <a:r>
              <a:rPr lang="en"/>
              <a:t> to </a:t>
            </a:r>
            <a:r>
              <a:rPr lang="en" b="1" i="1"/>
              <a:t>respect physical laws</a:t>
            </a:r>
            <a:r>
              <a:rPr lang="en"/>
              <a:t>?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scientists need to learn?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16A37-3F13-01D3-13A1-31BB3EC13FD7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311700" y="1137463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</a:t>
            </a:r>
            <a:r>
              <a:rPr lang="en" b="1" i="1"/>
              <a:t>model learning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</a:t>
            </a:r>
            <a:r>
              <a:rPr lang="en" b="1" i="1"/>
              <a:t>trustworthy</a:t>
            </a:r>
            <a:r>
              <a:rPr lang="en"/>
              <a:t> is the </a:t>
            </a:r>
            <a:r>
              <a:rPr lang="en" b="1" i="1"/>
              <a:t>prediction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</a:t>
            </a:r>
            <a:r>
              <a:rPr lang="en" b="1" i="1"/>
              <a:t>signal</a:t>
            </a:r>
            <a:r>
              <a:rPr lang="en"/>
              <a:t>, what is </a:t>
            </a:r>
            <a:r>
              <a:rPr lang="en" b="1" i="1"/>
              <a:t>noise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I </a:t>
            </a:r>
            <a:r>
              <a:rPr lang="en" b="1" i="1"/>
              <a:t>guide the model</a:t>
            </a:r>
            <a:r>
              <a:rPr lang="en"/>
              <a:t> to </a:t>
            </a:r>
            <a:r>
              <a:rPr lang="en" b="1" i="1"/>
              <a:t>respect physical laws</a:t>
            </a:r>
            <a:r>
              <a:rPr lang="en"/>
              <a:t>?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I use </a:t>
            </a:r>
            <a:r>
              <a:rPr lang="en" b="1" i="1"/>
              <a:t>Artificial Intelligence (AI)</a:t>
            </a:r>
            <a:r>
              <a:rPr lang="en"/>
              <a:t> as an </a:t>
            </a:r>
            <a:r>
              <a:rPr lang="en" b="1" i="1"/>
              <a:t>Intelligent Assistant (IA)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learn </a:t>
            </a:r>
            <a:r>
              <a:rPr lang="en" b="1" i="1"/>
              <a:t>physical processes</a:t>
            </a:r>
            <a:r>
              <a:rPr lang="en"/>
              <a:t> from data using AI/ML ?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scientists need to learn?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3EB89D-F255-D877-3381-8B693D463224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10271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Instructor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: NAME (email)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PhD. in X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Prof at Y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u="sng" dirty="0">
                <a:latin typeface="Montserrat Medium"/>
                <a:ea typeface="Montserrat Medium"/>
                <a:cs typeface="Montserrat Medium"/>
                <a:sym typeface="Montserrat Medium"/>
              </a:rPr>
              <a:t>Computing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: self-taught computing and ML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latin typeface="Montserrat Medium"/>
                <a:ea typeface="Montserrat Medium"/>
                <a:cs typeface="Montserrat Medium"/>
                <a:sym typeface="Montserrat Medium"/>
              </a:rPr>
              <a:t>Research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: very cool frontier research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Discovery-based science rooted in data and physical systems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Machine Learning in my discipline: </a:t>
            </a:r>
            <a:r>
              <a:rPr lang="en" b="1" i="1" dirty="0">
                <a:latin typeface="Montserrat"/>
                <a:ea typeface="Montserrat"/>
                <a:cs typeface="Montserrat"/>
                <a:sym typeface="Montserrat"/>
              </a:rPr>
              <a:t>noise</a:t>
            </a:r>
            <a:r>
              <a:rPr lang="en" i="1" dirty="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b="1" i="1" dirty="0">
                <a:latin typeface="Montserrat"/>
                <a:ea typeface="Montserrat"/>
                <a:cs typeface="Montserrat"/>
                <a:sym typeface="Montserrat"/>
              </a:rPr>
              <a:t>signal</a:t>
            </a:r>
            <a:r>
              <a:rPr lang="en" i="1" dirty="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b="1" i="1" dirty="0">
                <a:latin typeface="Montserrat"/>
                <a:ea typeface="Montserrat"/>
                <a:cs typeface="Montserrat"/>
                <a:sym typeface="Montserrat"/>
              </a:rPr>
              <a:t>high-dimensional </a:t>
            </a:r>
            <a:r>
              <a:rPr lang="en" i="1" dirty="0">
                <a:latin typeface="Montserrat Medium"/>
                <a:ea typeface="Montserrat Medium"/>
                <a:cs typeface="Montserrat Medium"/>
                <a:sym typeface="Montserrat Medium"/>
              </a:rPr>
              <a:t>and </a:t>
            </a:r>
            <a:r>
              <a:rPr lang="en" b="1" i="1" dirty="0">
                <a:latin typeface="Montserrat"/>
                <a:ea typeface="Montserrat"/>
                <a:cs typeface="Montserrat"/>
                <a:sym typeface="Montserrat"/>
              </a:rPr>
              <a:t>bigdata</a:t>
            </a:r>
            <a:endParaRPr b="1" i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3F670-FB58-007C-F1E2-1C22288D9A19}"/>
              </a:ext>
            </a:extLst>
          </p:cNvPr>
          <p:cNvSpPr/>
          <p:nvPr/>
        </p:nvSpPr>
        <p:spPr>
          <a:xfrm>
            <a:off x="6623437" y="485030"/>
            <a:ext cx="1849021" cy="1820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PHOTO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81E71-9DE7-3513-2116-B5124168FD98}"/>
              </a:ext>
            </a:extLst>
          </p:cNvPr>
          <p:cNvSpPr txBox="1"/>
          <p:nvPr/>
        </p:nvSpPr>
        <p:spPr>
          <a:xfrm>
            <a:off x="469127" y="444250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for 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D43CD-441C-15C2-7EC9-C0C6D2804587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18" name="Google Shape;21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model fitting?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967" y="514350"/>
            <a:ext cx="3775330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Howarth, 2001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3647D-2FFB-E6AB-642A-18C4AE5AFB0B}"/>
              </a:ext>
            </a:extLst>
          </p:cNvPr>
          <p:cNvSpPr txBox="1"/>
          <p:nvPr/>
        </p:nvSpPr>
        <p:spPr>
          <a:xfrm>
            <a:off x="-3208" y="4621549"/>
            <a:ext cx="268754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Akshay Mehra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akmehra@uw.edu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34875" y="132995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confuses or excites you about ML in geosciences?</a:t>
            </a:r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2343275" y="152300"/>
            <a:ext cx="473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74EA7"/>
                </a:solidFill>
              </a:rPr>
              <a:t>https://pollev.com/mlgeo2024</a:t>
            </a:r>
            <a:endParaRPr sz="2400" b="1">
              <a:solidFill>
                <a:srgbClr val="674EA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8A907-2CF0-0484-1518-C7FC76AEBD25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134875" y="132995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confuses or excites you about ML in geosciences?</a:t>
            </a: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2343275" y="152300"/>
            <a:ext cx="473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74EA7"/>
                </a:solidFill>
              </a:rPr>
              <a:t>https://pollev.com/mlgeo2024</a:t>
            </a:r>
            <a:endParaRPr sz="2400" b="1">
              <a:solidFill>
                <a:srgbClr val="674EA7"/>
              </a:solidFill>
            </a:endParaRPr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228600" y="2341913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geoscientific problem are you most excited about?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11D85-4AF1-1917-232B-98D459C3E631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50" y="969675"/>
            <a:ext cx="3348844" cy="365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713" y="880310"/>
            <a:ext cx="3779675" cy="38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Geosciences has entered an era of big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785D9-0364-F191-650B-CA83E88D8C0D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5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0" y="1152425"/>
            <a:ext cx="4545942" cy="383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176" y="2293912"/>
            <a:ext cx="4598234" cy="24764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1588" y="1319263"/>
            <a:ext cx="558835" cy="571425"/>
          </a:xfrm>
          <a:prstGeom prst="rect">
            <a:avLst/>
          </a:prstGeom>
          <a:noFill/>
          <a:ln>
            <a:noFill/>
          </a:ln>
          <a:effectLst>
            <a:outerShdw blurRad="114300" dist="28575" dir="51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53" name="Google Shape;253;p37"/>
          <p:cNvSpPr txBox="1"/>
          <p:nvPr/>
        </p:nvSpPr>
        <p:spPr>
          <a:xfrm>
            <a:off x="5171375" y="1270613"/>
            <a:ext cx="30000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D3D3D"/>
                </a:solidFill>
              </a:rPr>
              <a:t>Seismic COmputational Platform for Empowering Discovery (SCOPED)</a:t>
            </a:r>
            <a:endParaRPr sz="1300" b="1">
              <a:solidFill>
                <a:srgbClr val="3D3D3D"/>
              </a:solidFill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Geosciences has entered an era of big data+cloud computing</a:t>
            </a:r>
            <a:endParaRPr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B6F0A-361C-68DA-8F71-43B396AD40C4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6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l="1941" b="1681"/>
          <a:stretch/>
        </p:blipFill>
        <p:spPr>
          <a:xfrm>
            <a:off x="406575" y="0"/>
            <a:ext cx="3634651" cy="50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4806150" y="2202300"/>
            <a:ext cx="4114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“ML could issue life-saving short-term volcano alerts in future.”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Sun et al., 2022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0E8AE-4EA5-607E-FF93-EB32CCFDA044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l="11394" b="8667"/>
          <a:stretch/>
        </p:blipFill>
        <p:spPr>
          <a:xfrm>
            <a:off x="2118950" y="285750"/>
            <a:ext cx="4906107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9"/>
          <p:cNvSpPr txBox="1"/>
          <p:nvPr/>
        </p:nvSpPr>
        <p:spPr>
          <a:xfrm>
            <a:off x="6968250" y="5582500"/>
            <a:ext cx="16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39"/>
          <p:cNvSpPr txBox="1"/>
          <p:nvPr/>
        </p:nvSpPr>
        <p:spPr>
          <a:xfrm>
            <a:off x="805325" y="764025"/>
            <a:ext cx="129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automated association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805313" y="2156088"/>
            <a:ext cx="1298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emulation of complex modeling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805325" y="4019400"/>
            <a:ext cx="129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discovery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Bergen et al, 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57B97-68AA-042F-DE59-F7D6081BEC41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79" name="Google Shape;279;p40"/>
          <p:cNvGraphicFramePr/>
          <p:nvPr/>
        </p:nvGraphicFramePr>
        <p:xfrm>
          <a:off x="457200" y="1371600"/>
          <a:ext cx="8229600" cy="3200425"/>
        </p:xfrm>
        <a:graphic>
          <a:graphicData uri="http://schemas.openxmlformats.org/drawingml/2006/table">
            <a:tbl>
              <a:tblPr>
                <a:noFill/>
                <a:tableStyleId>{A4EB7ABB-28B6-4D49-AC5A-B25DF9F72F75}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700"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self-supervised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850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 b="1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ML learns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C2DA6-E6D1-8100-6D5A-C4B85F9D5E1B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286" name="Google Shape;286;p41"/>
          <p:cNvGraphicFramePr/>
          <p:nvPr/>
        </p:nvGraphicFramePr>
        <p:xfrm>
          <a:off x="457200" y="1371600"/>
          <a:ext cx="8229600" cy="3200425"/>
        </p:xfrm>
        <a:graphic>
          <a:graphicData uri="http://schemas.openxmlformats.org/drawingml/2006/table">
            <a:tbl>
              <a:tblPr>
                <a:noFill/>
                <a:tableStyleId>{A4EB7ABB-28B6-4D49-AC5A-B25DF9F72F75}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700"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self-supervised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850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 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(feature extraction+grouping).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 b="1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ML learns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900766-CCD1-EEEC-F6B2-0B0EA675E6D7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293" name="Google Shape;293;p42"/>
          <p:cNvGraphicFramePr/>
          <p:nvPr/>
        </p:nvGraphicFramePr>
        <p:xfrm>
          <a:off x="457200" y="1371600"/>
          <a:ext cx="8229600" cy="3200425"/>
        </p:xfrm>
        <a:graphic>
          <a:graphicData uri="http://schemas.openxmlformats.org/drawingml/2006/table">
            <a:tbl>
              <a:tblPr>
                <a:noFill/>
                <a:tableStyleId>{A4EB7ABB-28B6-4D49-AC5A-B25DF9F72F75}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700"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self-supervised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850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(feature extraction+grouping).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 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(feature extraction+grouping).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 b="1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ML learns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92CA8-42D0-546A-BC75-A438EF34DA3C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Let’s go around the room!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Name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class year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1 sentence about you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B7FC5-95CF-948B-4210-D6B8C49C7ECB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97" y="715450"/>
            <a:ext cx="6160800" cy="426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Bergen et al, 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techniques in the geosciences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CD3B1-E27E-3696-9505-063A6EECA683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49" y="102325"/>
            <a:ext cx="7895498" cy="48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/>
        </p:nvSpPr>
        <p:spPr>
          <a:xfrm>
            <a:off x="5331850" y="4500575"/>
            <a:ext cx="3918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Mousavi and Beroza, 2023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ED334-C341-09EC-E2C2-6E9760231209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300" y="161400"/>
            <a:ext cx="37528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 txBox="1"/>
          <p:nvPr/>
        </p:nvSpPr>
        <p:spPr>
          <a:xfrm>
            <a:off x="7365650" y="4667100"/>
            <a:ext cx="14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Tan et al, 2021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975" y="1072750"/>
            <a:ext cx="3659200" cy="35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2468503" y="4659925"/>
            <a:ext cx="14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Park et al, 2022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Seeing through the noise</a:t>
            </a: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80840-FD94-0C1E-226D-F93207EF5A1E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5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computation of complex dynamical systems</a:t>
            </a:r>
            <a:endParaRPr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75" y="914400"/>
            <a:ext cx="7483213" cy="392430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/>
        </p:nvSpPr>
        <p:spPr>
          <a:xfrm>
            <a:off x="6360775" y="4663225"/>
            <a:ext cx="2783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Bodnar et al. (2024)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73491-A1A1-DAF4-FDEB-4809B84834F4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computation of complex dynamical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25" y="1018300"/>
            <a:ext cx="8377702" cy="38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/>
        </p:nvSpPr>
        <p:spPr>
          <a:xfrm>
            <a:off x="6360775" y="4663225"/>
            <a:ext cx="2783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Bodnar et al. (2024)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C1347-A1F5-5F30-CBE8-D83A554DEA1A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2065050"/>
            <a:ext cx="8040049" cy="27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computation of complex dynamical systems</a:t>
            </a:r>
            <a:endParaRPr/>
          </a:p>
        </p:txBody>
      </p:sp>
      <p:sp>
        <p:nvSpPr>
          <p:cNvPr id="356" name="Google Shape;356;p49"/>
          <p:cNvSpPr txBox="1"/>
          <p:nvPr/>
        </p:nvSpPr>
        <p:spPr>
          <a:xfrm>
            <a:off x="996250" y="1263250"/>
            <a:ext cx="70662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Training with data &amp; simulations improves performance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7" name="Google Shape;357;p49"/>
          <p:cNvCxnSpPr/>
          <p:nvPr/>
        </p:nvCxnSpPr>
        <p:spPr>
          <a:xfrm flipH="1">
            <a:off x="421800" y="2273150"/>
            <a:ext cx="10200" cy="1285800"/>
          </a:xfrm>
          <a:prstGeom prst="straightConnector1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9"/>
          <p:cNvSpPr txBox="1"/>
          <p:nvPr/>
        </p:nvSpPr>
        <p:spPr>
          <a:xfrm rot="-5400000">
            <a:off x="-338850" y="2651825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better</a:t>
            </a:r>
            <a:endParaRPr sz="1800" b="1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49"/>
          <p:cNvSpPr txBox="1"/>
          <p:nvPr/>
        </p:nvSpPr>
        <p:spPr>
          <a:xfrm>
            <a:off x="6360775" y="4663225"/>
            <a:ext cx="2783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Bodnar et al. (2024)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9EFED-9646-0F89-D4B9-7C24D3A1F346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5" y="85314"/>
            <a:ext cx="9144001" cy="15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975" y="1490186"/>
            <a:ext cx="6967428" cy="32437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03DBA2-535E-866C-69B3-CCED59BD7BF2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5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73" y="34076"/>
            <a:ext cx="3726478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1"/>
          <p:cNvSpPr txBox="1"/>
          <p:nvPr/>
        </p:nvSpPr>
        <p:spPr>
          <a:xfrm>
            <a:off x="591500" y="2571750"/>
            <a:ext cx="435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 depends on the </a:t>
            </a: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" sz="21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the </a:t>
            </a: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question</a:t>
            </a:r>
            <a:r>
              <a:rPr lang="en" sz="21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21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3" name="Google Shape;37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3265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Montserrat SemiBold"/>
                <a:ea typeface="Montserrat SemiBold"/>
                <a:cs typeface="Montserrat SemiBold"/>
                <a:sym typeface="Montserrat SemiBold"/>
              </a:rPr>
              <a:t>What ML technique should we use?</a:t>
            </a:r>
            <a:endParaRPr sz="294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5" name="Google Shape;375;p51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Petrilli and Perugnini 2016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C00B7-878A-E6F0-272D-24DA60E12F18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672" y="285750"/>
            <a:ext cx="3589385" cy="45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75" y="2290150"/>
            <a:ext cx="4496250" cy="262673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2"/>
          <p:cNvSpPr txBox="1"/>
          <p:nvPr/>
        </p:nvSpPr>
        <p:spPr>
          <a:xfrm>
            <a:off x="123175" y="1064175"/>
            <a:ext cx="4754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scientific project can be complex.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reproduce the results, we need to be clear and transparent in publication for others, and for ourselves.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Laying out clear scientific workflows is essential.</a:t>
            </a:r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workflows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385" name="Google Shape;385;p52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Petrilli and Perugnini 2016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BE7B4-C731-B518-6609-E04BD125114E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5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91" name="Google Shape;391;p53"/>
          <p:cNvSpPr txBox="1"/>
          <p:nvPr/>
        </p:nvSpPr>
        <p:spPr>
          <a:xfrm>
            <a:off x="2816525" y="4717200"/>
            <a:ext cx="211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Mousavi et al, 2020</a:t>
            </a:r>
            <a:endParaRPr/>
          </a:p>
        </p:txBody>
      </p:sp>
      <p:pic>
        <p:nvPicPr>
          <p:cNvPr id="392" name="Google Shape;3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00" y="71875"/>
            <a:ext cx="3971500" cy="482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3"/>
          <p:cNvSpPr txBox="1"/>
          <p:nvPr/>
        </p:nvSpPr>
        <p:spPr>
          <a:xfrm>
            <a:off x="228600" y="914400"/>
            <a:ext cx="4560000" cy="2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 course will teach you: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Data Prep and exploration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 Development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 training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 Performance evaluation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 testing out of domain</a:t>
            </a:r>
            <a:endParaRPr sz="1900"/>
          </a:p>
        </p:txBody>
      </p:sp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workflows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906E0-4F3D-A204-8568-94FC10C44529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63" y="152400"/>
            <a:ext cx="3629023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673" y="152400"/>
            <a:ext cx="411175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4F660D-D614-CD09-7EB4-F7E23EE4C3F2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5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 Data Science and Machine Learning as </a:t>
            </a:r>
            <a:r>
              <a:rPr lang="en" b="1"/>
              <a:t>tools</a:t>
            </a:r>
            <a:r>
              <a:rPr lang="en"/>
              <a:t> to </a:t>
            </a:r>
            <a:r>
              <a:rPr lang="en" b="1"/>
              <a:t>address</a:t>
            </a:r>
            <a:r>
              <a:rPr lang="en"/>
              <a:t> </a:t>
            </a:r>
            <a:r>
              <a:rPr lang="en" b="1"/>
              <a:t>geoscientific problems.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course has a bit of everything: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Science Ethics and Practices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Manipulation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Statistical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Computing skills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Overview of what Machine Learning has brought to the Geosciences</a:t>
            </a:r>
            <a:endParaRPr/>
          </a:p>
        </p:txBody>
      </p:sp>
      <p:sp>
        <p:nvSpPr>
          <p:cNvPr id="400" name="Google Shape;40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01" name="Google Shape;401;p5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learn </a:t>
            </a:r>
            <a:r>
              <a:rPr lang="en" i="1"/>
              <a:t>tools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1F1E0-B1D5-FFAC-AC00-A4DE20BF9BED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14" name="Google Shape;414;p56"/>
          <p:cNvPicPr preferRelativeResize="0"/>
          <p:nvPr/>
        </p:nvPicPr>
        <p:blipFill rotWithShape="1">
          <a:blip r:embed="rId3">
            <a:alphaModFix/>
          </a:blip>
          <a:srcRect l="695" t="13975" b="63169"/>
          <a:stretch/>
        </p:blipFill>
        <p:spPr>
          <a:xfrm>
            <a:off x="989200" y="446350"/>
            <a:ext cx="7715425" cy="110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6" descr="OpenAI goes all-in on Facebook's Pytorch machine learning framework |  VentureBea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675" y="169161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6" descr="Is ChatGPT Here to Stay? Content Marketing's Futu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200" y="1952487"/>
            <a:ext cx="2026675" cy="12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6" descr="What is GitHub? — Pythia Foundati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1463" y="3053500"/>
            <a:ext cx="28575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6" descr="IllustrisTNG - Data Access - FAQ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425" y="3394125"/>
            <a:ext cx="31718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99D70-0F7A-EB73-AD9D-7A529F9FAEDC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8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>
            <a:spLocks noGrp="1"/>
          </p:cNvSpPr>
          <p:nvPr>
            <p:ph type="body" idx="1"/>
          </p:nvPr>
        </p:nvSpPr>
        <p:spPr>
          <a:xfrm>
            <a:off x="511050" y="1384950"/>
            <a:ext cx="82296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3D3D"/>
                </a:solidFill>
              </a:rPr>
              <a:t>Module 1 (week 1)  </a:t>
            </a:r>
            <a:r>
              <a:rPr lang="en">
                <a:solidFill>
                  <a:srgbClr val="3D3D3D"/>
                </a:solidFill>
              </a:rPr>
              <a:t> 	Open-GeoScience Ecosystem</a:t>
            </a: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3D3D"/>
                </a:solidFill>
              </a:rPr>
              <a:t>Module 2 (weeks 2-4) </a:t>
            </a:r>
            <a:r>
              <a:rPr lang="en">
                <a:solidFill>
                  <a:srgbClr val="3D3D3D"/>
                </a:solidFill>
              </a:rPr>
              <a:t> 	AI-ready Data Sets </a:t>
            </a: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3D3D"/>
                </a:solidFill>
              </a:rPr>
              <a:t>Module 3 (weeks 5-6) 	</a:t>
            </a:r>
            <a:r>
              <a:rPr lang="en">
                <a:solidFill>
                  <a:srgbClr val="3D3D3D"/>
                </a:solidFill>
              </a:rPr>
              <a:t>Classic</a:t>
            </a:r>
            <a:r>
              <a:rPr lang="en" b="1">
                <a:solidFill>
                  <a:srgbClr val="3D3D3D"/>
                </a:solidFill>
              </a:rPr>
              <a:t> </a:t>
            </a:r>
            <a:r>
              <a:rPr lang="en">
                <a:solidFill>
                  <a:srgbClr val="3D3D3D"/>
                </a:solidFill>
              </a:rPr>
              <a:t>Machine Learning</a:t>
            </a: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3D3D"/>
                </a:solidFill>
              </a:rPr>
              <a:t>Module 4 (weeks 7,8,9) 	</a:t>
            </a:r>
            <a:r>
              <a:rPr lang="en">
                <a:solidFill>
                  <a:srgbClr val="3D3D3D"/>
                </a:solidFill>
              </a:rPr>
              <a:t>Deep Learning</a:t>
            </a:r>
            <a:endParaRPr>
              <a:solidFill>
                <a:srgbClr val="3D3D3D"/>
              </a:solidFill>
            </a:endParaRPr>
          </a:p>
        </p:txBody>
      </p:sp>
      <p:sp>
        <p:nvSpPr>
          <p:cNvPr id="424" name="Google Shape;424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25" name="Google Shape;425;p5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outline of the syllabus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01FCE-7B0B-B00E-1697-25C859316942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/>
        </p:nvSpPr>
        <p:spPr>
          <a:xfrm>
            <a:off x="457200" y="914400"/>
            <a:ext cx="8229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½ page report on papers or webinar recommended. PDFs are due Wednesdays at 11:59 pm PDT on canvas. Marine and Akshay will spend 15 minutes on Monday morning to summarize the reading and webinar reports.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Upload the paper PDF on the class </a:t>
            </a:r>
            <a:r>
              <a:rPr lang="en" sz="1800" u="sng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Gdrive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Update the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MLGeo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u="sng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bibliography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Upload your report on Canvas as an assignment.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569s: report is weekly!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469s: 4 out of 8 reports are due, so biweekly!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32" name="Google Shape;432;p5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webinar assignments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F04B1-4C32-8EFD-A9F3-2F521D5FBC6C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979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Carpentries: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https://software-carpentry.org/lessons/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Unix: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https://swcarpentry.github.io/shell-novice/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https://swcarpentry.github.io/python-novice-inflammation/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Plotting in Python: http://swcarpentry.github.io/python-novice-gapminder/</a:t>
            </a:r>
            <a:endParaRPr/>
          </a:p>
        </p:txBody>
      </p:sp>
      <p:sp>
        <p:nvSpPr>
          <p:cNvPr id="438" name="Google Shape;43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39" name="Google Shape;439;p5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 entry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3585A-D0B1-C80E-562E-A738C0C30114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6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>
            <a:spLocks noGrp="1"/>
          </p:cNvSpPr>
          <p:nvPr>
            <p:ph type="body" idx="1"/>
          </p:nvPr>
        </p:nvSpPr>
        <p:spPr>
          <a:xfrm>
            <a:off x="311700" y="1072750"/>
            <a:ext cx="8520600" cy="38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</a:rPr>
              <a:t>Open-access main course resources:</a:t>
            </a:r>
            <a:endParaRPr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Deep Dive into Deep Learning</a:t>
            </a:r>
            <a:r>
              <a:rPr lang="en" u="sng">
                <a:solidFill>
                  <a:schemeClr val="hlink"/>
                </a:solidFill>
              </a:rPr>
              <a:t> [pytorch+tensorflow]</a:t>
            </a:r>
            <a:endParaRPr u="sng">
              <a:solidFill>
                <a:schemeClr val="hlink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Earth Data Science</a:t>
            </a:r>
            <a:r>
              <a:rPr lang="en" u="sng">
                <a:solidFill>
                  <a:schemeClr val="hlink"/>
                </a:solidFill>
              </a:rPr>
              <a:t> at CU Boulder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</a:rPr>
              <a:t>                                       project: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https://geo-smart.github.io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We are writing a book!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https://geo-smart.github.io/curriculum</a:t>
            </a:r>
            <a:endParaRPr u="sng">
              <a:solidFill>
                <a:schemeClr val="hlink"/>
              </a:solidFill>
            </a:endParaRPr>
          </a:p>
        </p:txBody>
      </p:sp>
      <p:sp>
        <p:nvSpPr>
          <p:cNvPr id="445" name="Google Shape;445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446" name="Google Shape;446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525" y="2524050"/>
            <a:ext cx="22860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97431-2F42-7D53-00F6-913CD993E25C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8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ChatGPT</a:t>
            </a:r>
            <a:r>
              <a:rPr lang="en"/>
              <a:t> is </a:t>
            </a:r>
            <a:r>
              <a:rPr lang="en" b="1"/>
              <a:t>amazing</a:t>
            </a:r>
            <a:r>
              <a:rPr lang="en"/>
              <a:t>, and often </a:t>
            </a:r>
            <a:r>
              <a:rPr lang="en" b="1"/>
              <a:t>flawed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b="1" i="1">
                <a:solidFill>
                  <a:schemeClr val="accent1"/>
                </a:solidFill>
              </a:rPr>
              <a:t>!!! Strong recommendation !!!:</a:t>
            </a:r>
            <a:endParaRPr b="1" i="1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chatGPT </a:t>
            </a:r>
            <a:r>
              <a:rPr lang="en"/>
              <a:t>for</a:t>
            </a:r>
            <a:r>
              <a:rPr lang="en" b="1"/>
              <a:t> python codes.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</a:t>
            </a:r>
            <a:r>
              <a:rPr lang="en" b="1"/>
              <a:t> CoPilot (https://github.com/features/copilot/) in VsCode</a:t>
            </a:r>
            <a:endParaRPr b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85C6"/>
                </a:solidFill>
              </a:rPr>
              <a:t>You will save days of work.</a:t>
            </a:r>
            <a:endParaRPr b="1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C27BA0"/>
                </a:solidFill>
              </a:rPr>
              <a:t>This is </a:t>
            </a:r>
            <a:r>
              <a:rPr lang="en" b="1" i="1">
                <a:solidFill>
                  <a:srgbClr val="C27BA0"/>
                </a:solidFill>
              </a:rPr>
              <a:t>not</a:t>
            </a:r>
            <a:r>
              <a:rPr lang="en" b="1">
                <a:solidFill>
                  <a:srgbClr val="C27BA0"/>
                </a:solidFill>
              </a:rPr>
              <a:t> a software engineering or programming class, this is an </a:t>
            </a:r>
            <a:r>
              <a:rPr lang="en" b="1" i="1">
                <a:solidFill>
                  <a:srgbClr val="C27BA0"/>
                </a:solidFill>
              </a:rPr>
              <a:t>ML &amp; Geo</a:t>
            </a:r>
            <a:r>
              <a:rPr lang="en" b="1">
                <a:solidFill>
                  <a:srgbClr val="C27BA0"/>
                </a:solidFill>
              </a:rPr>
              <a:t> class.</a:t>
            </a:r>
            <a:endParaRPr b="1">
              <a:solidFill>
                <a:srgbClr val="C27BA0"/>
              </a:solidFill>
            </a:endParaRPr>
          </a:p>
        </p:txBody>
      </p:sp>
      <p:sp>
        <p:nvSpPr>
          <p:cNvPr id="453" name="Google Shape;45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54" name="Google Shape;454;p61"/>
          <p:cNvSpPr txBox="1">
            <a:spLocks noGrp="1"/>
          </p:cNvSpPr>
          <p:nvPr>
            <p:ph type="title"/>
          </p:nvPr>
        </p:nvSpPr>
        <p:spPr>
          <a:xfrm>
            <a:off x="155850" y="3169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Montserrat"/>
                <a:ea typeface="Montserrat"/>
                <a:cs typeface="Montserrat"/>
                <a:sym typeface="Montserrat"/>
              </a:rPr>
              <a:t>Integration of Generative AI in your work</a:t>
            </a:r>
            <a:endParaRPr sz="304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ACDF4-5086-4E1D-8088-F6D4FD8B0347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>
            <a:spLocks noGrp="1"/>
          </p:cNvSpPr>
          <p:nvPr>
            <p:ph type="title"/>
          </p:nvPr>
        </p:nvSpPr>
        <p:spPr>
          <a:xfrm>
            <a:off x="155850" y="3169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Montserrat"/>
                <a:ea typeface="Montserrat"/>
                <a:cs typeface="Montserrat"/>
                <a:sym typeface="Montserrat"/>
              </a:rPr>
              <a:t>Integration of Generative AI in your work</a:t>
            </a:r>
            <a:endParaRPr sz="304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6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ChatGPT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can be your assistant (but do not trust it always)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Policy</a:t>
            </a:r>
            <a:endParaRPr b="1" i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Use the syllabus rubrics and snippets of your work (e.g., a PDF of your report / slides, or snippets of codes) and ask chatGPT to grade it.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copy the report and post it on canvas while submitting your project updates. Submit it as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gpt_report_1.pdf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Improve on your work until it gives a good grade.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Submit it as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gpt_report_2.pdf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, with your annotation on how you think it got it right or wrong, to demonstrate that you used it to improve your work.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Then we (humans) grade it.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50E8E-7BFC-C97D-AD9F-B56284F5C905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body" idx="1"/>
          </p:nvPr>
        </p:nvSpPr>
        <p:spPr>
          <a:xfrm>
            <a:off x="457200" y="1313400"/>
            <a:ext cx="8229600" cy="25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i="1" u="sng">
                <a:solidFill>
                  <a:srgbClr val="3D3D3D"/>
                </a:solidFill>
              </a:rPr>
              <a:t>569 students: will lead a project. </a:t>
            </a:r>
            <a:endParaRPr b="1" i="1" u="sng">
              <a:solidFill>
                <a:srgbClr val="3D3D3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i="1" u="sng">
                <a:solidFill>
                  <a:srgbClr val="3D3D3D"/>
                </a:solidFill>
              </a:rPr>
              <a:t>469 students: will assist with a 569 project.</a:t>
            </a:r>
            <a:endParaRPr b="1" i="1" u="sng">
              <a:solidFill>
                <a:srgbClr val="3D3D3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</a:rPr>
              <a:t>The final project will be a research-style project that will leverage the materials covered and apply them to new data in geosciences. </a:t>
            </a:r>
            <a:endParaRPr>
              <a:solidFill>
                <a:srgbClr val="3D3D3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D3D3D"/>
                </a:solidFill>
              </a:rPr>
              <a:t>The team will provide a brief </a:t>
            </a:r>
            <a:r>
              <a:rPr lang="en" u="sng">
                <a:solidFill>
                  <a:srgbClr val="3D3D3D"/>
                </a:solidFill>
              </a:rPr>
              <a:t>progress report</a:t>
            </a:r>
            <a:r>
              <a:rPr lang="en">
                <a:solidFill>
                  <a:srgbClr val="3D3D3D"/>
                </a:solidFill>
              </a:rPr>
              <a:t> (½ page PDF to submit on canvas), a github repository, a 15-min presentation.</a:t>
            </a:r>
            <a:endParaRPr b="1">
              <a:solidFill>
                <a:srgbClr val="3D3D3D"/>
              </a:solidFill>
            </a:endParaRPr>
          </a:p>
        </p:txBody>
      </p:sp>
      <p:sp>
        <p:nvSpPr>
          <p:cNvPr id="467" name="Google Shape;46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68" name="Google Shape;468;p6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project</a:t>
            </a: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494FF-C69B-B25A-576D-C4135D68622B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>
            <a:spLocks noGrp="1"/>
          </p:cNvSpPr>
          <p:nvPr>
            <p:ph type="body" idx="1"/>
          </p:nvPr>
        </p:nvSpPr>
        <p:spPr>
          <a:xfrm>
            <a:off x="311700" y="1447350"/>
            <a:ext cx="85206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Machine learning algorithm to detect oceanographic eddies.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Assessing the performance of land-based Convolutional Neural Network (CNN) phase pickers on offshore seismic data.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Automated detection of pingos in northern Alaska using CNNs.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Upscaling flow direction from fine scale DEM to hydrological grid.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Prediction of Ph measurements at depth using Glider data, trained on previous cruises and using 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Timber species identification using random forest</a:t>
            </a:r>
            <a:endParaRPr>
              <a:solidFill>
                <a:srgbClr val="3D3D3D"/>
              </a:solidFill>
            </a:endParaRPr>
          </a:p>
        </p:txBody>
      </p:sp>
      <p:sp>
        <p:nvSpPr>
          <p:cNvPr id="474" name="Google Shape;47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75" name="Google Shape;475;p6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previous successful projects</a:t>
            </a: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9B82F-0A43-3E12-BAA9-895CC5DFED6D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EOS, Niels Uphoff 2019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5C3052-C2CD-BFA1-52B7-14EEC58CED1E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mdenolle@uw.</a:t>
            </a:r>
            <a:r>
              <a:rPr lang="en-US" sz="1100" b="0" i="0" u="sng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</a:t>
            </a:r>
            <a:br>
              <a:rPr lang="en-US" sz="1100" dirty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81" name="Google Shape;481;p65"/>
          <p:cNvSpPr txBox="1"/>
          <p:nvPr/>
        </p:nvSpPr>
        <p:spPr>
          <a:xfrm>
            <a:off x="457200" y="1384950"/>
            <a:ext cx="8229600" cy="256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Canvas website: </a:t>
            </a:r>
            <a:r>
              <a:rPr lang="en" sz="18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https://canvas.uw.edu/courses/</a:t>
            </a:r>
            <a:r>
              <a:rPr lang="en" sz="1800" u="sng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XX</a:t>
            </a:r>
            <a:endParaRPr sz="1800" u="sng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 err="1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organization: </a:t>
            </a:r>
            <a:r>
              <a:rPr lang="en" sz="1800" u="sng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https://github.com/UW-MLGEO/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 err="1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Geosmart</a:t>
            </a: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slack channel: #</a:t>
            </a:r>
            <a:r>
              <a:rPr lang="en" sz="1800" dirty="0" err="1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mlgeo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Materials will be posted in the form of notebooks.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Emailing policy: We will prioritize responding to email the hour after class and office hours. 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Announcements will be posted on Canvas &amp; Slack.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6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74FED-DF07-7552-2972-5C901A4A4ED9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aphicFrame>
        <p:nvGraphicFramePr>
          <p:cNvPr id="488" name="Google Shape;488;p66"/>
          <p:cNvGraphicFramePr/>
          <p:nvPr/>
        </p:nvGraphicFramePr>
        <p:xfrm>
          <a:off x="457200" y="1200138"/>
          <a:ext cx="8229600" cy="3200375"/>
        </p:xfrm>
        <a:graphic>
          <a:graphicData uri="http://schemas.openxmlformats.org/drawingml/2006/table">
            <a:tbl>
              <a:tblPr>
                <a:noFill/>
                <a:tableStyleId>{A4EB7ABB-28B6-4D49-AC5A-B25DF9F72F75}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469</a:t>
                      </a:r>
                      <a:endParaRPr sz="18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569</a:t>
                      </a:r>
                      <a:endParaRPr sz="18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Reading and webinar assignments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Homework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45%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Final project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Quizzes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9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All assignments must be turned in for a passing grade.</a:t>
                      </a:r>
                      <a:endParaRPr sz="1800"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9" name="Google Shape;489;p6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814B2-FDB2-D936-7B28-FA8CBB683D31}"/>
              </a:ext>
            </a:extLst>
          </p:cNvPr>
          <p:cNvSpPr txBox="1"/>
          <p:nvPr/>
        </p:nvSpPr>
        <p:spPr>
          <a:xfrm>
            <a:off x="-3208" y="4780573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 up to the Slack channel 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 up for a free </a:t>
            </a:r>
            <a:r>
              <a:rPr lang="en" b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b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account, and CoPilot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the private messaging on Zoom Chat to give me your </a:t>
            </a:r>
            <a:r>
              <a:rPr lang="en" b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Github username</a:t>
            </a: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be added to the Github organization.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"/>
              <a:buChar char="❏"/>
            </a:pPr>
            <a:r>
              <a:rPr lang="en" b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Install VsCode</a:t>
            </a:r>
            <a:endParaRPr b="1">
              <a:solidFill>
                <a:srgbClr val="3D3D3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that you can log-in to the jupyter hub.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Canvas, syllabus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5" name="Google Shape;49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96" name="Google Shape;496;p6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F199B-0E42-6B44-BF8E-A864D61645D7}"/>
              </a:ext>
            </a:extLst>
          </p:cNvPr>
          <p:cNvSpPr txBox="1"/>
          <p:nvPr/>
        </p:nvSpPr>
        <p:spPr>
          <a:xfrm>
            <a:off x="-3208" y="4790512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Scientists are revitalized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57200" y="1609325"/>
            <a:ext cx="82296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“We envision Earth AI to be a huge combination of systems to </a:t>
            </a: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automatically monitor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forecast nature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, help adapt human society to environmental changes, </a:t>
            </a:r>
            <a:r>
              <a:rPr lang="en" sz="1800" u="sng">
                <a:latin typeface="Montserrat Medium"/>
                <a:ea typeface="Montserrat Medium"/>
                <a:cs typeface="Montserrat Medium"/>
                <a:sym typeface="Montserrat Medium"/>
              </a:rPr>
              <a:t>guide humans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make planet-wise policies and decisions, and </a:t>
            </a:r>
            <a:r>
              <a:rPr lang="en" sz="1800" u="sng">
                <a:latin typeface="Montserrat Medium"/>
                <a:ea typeface="Montserrat Medium"/>
                <a:cs typeface="Montserrat Medium"/>
                <a:sym typeface="Montserrat Medium"/>
              </a:rPr>
              <a:t>protect us from geohazard.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Sun et al., 2022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3579C-B579-DD57-8B18-990225BFD485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l="35339" t="26117" r="4292" b="7068"/>
          <a:stretch/>
        </p:blipFill>
        <p:spPr>
          <a:xfrm>
            <a:off x="985400" y="409225"/>
            <a:ext cx="6947476" cy="432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6875900" y="4712375"/>
            <a:ext cx="1987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Sun et al, 2022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4454A-E044-4F77-A76F-0585E47A6938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143125" y="445025"/>
            <a:ext cx="9072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88">
                <a:latin typeface="Montserrat"/>
                <a:ea typeface="Montserrat"/>
                <a:cs typeface="Montserrat"/>
                <a:sym typeface="Montserrat"/>
              </a:rPr>
              <a:t>Can AI help scientists</a:t>
            </a:r>
            <a:r>
              <a:rPr lang="en" b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2822" b="0">
                <a:latin typeface="Montserrat Medium"/>
                <a:ea typeface="Montserrat Medium"/>
                <a:cs typeface="Montserrat Medium"/>
                <a:sym typeface="Montserrat Medium"/>
              </a:rPr>
              <a:t>(and not just engineers) </a:t>
            </a:r>
            <a:r>
              <a:rPr lang="en" b="0"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2822"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4652"/>
          <a:stretch/>
        </p:blipFill>
        <p:spPr>
          <a:xfrm>
            <a:off x="1007875" y="1152425"/>
            <a:ext cx="6344201" cy="365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57892E-1E90-A83C-DA48-26920DA9C636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4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Montserrat"/>
                <a:ea typeface="Montserrat"/>
                <a:cs typeface="Montserrat"/>
                <a:sym typeface="Montserrat"/>
              </a:rPr>
              <a:t>Scientific Discovery vs Scientific Understanding</a:t>
            </a:r>
            <a:endParaRPr sz="254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“Whether an AI that can </a:t>
            </a:r>
            <a:r>
              <a:rPr lang="en" sz="1850" b="1" i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rediscover physical laws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" sz="1850" i="1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concepts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would also be capable of contributing to </a:t>
            </a:r>
            <a:r>
              <a:rPr lang="en" sz="1850" b="1" i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new scientific understanding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.”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many discoveries in physics occur before (sometimes long before) a theory or explanation, which provides scientific understanding, is uncovered. “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F8DCA-6E3A-0E8F-47CC-D6BA4826D8FA}"/>
              </a:ext>
            </a:extLst>
          </p:cNvPr>
          <p:cNvSpPr txBox="1"/>
          <p:nvPr/>
        </p:nvSpPr>
        <p:spPr>
          <a:xfrm>
            <a:off x="0" y="4838316"/>
            <a:ext cx="26875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Marine Denolle </a:t>
            </a:r>
            <a:r>
              <a:rPr lang="en-US" sz="1100" b="0" i="0" u="sng" strike="noStrike" dirty="0">
                <a:solidFill>
                  <a:srgbClr val="0097A7"/>
                </a:solidFill>
                <a:effectLst/>
                <a:latin typeface="Open Sans" panose="020B0606030504020204" pitchFamily="34" charset="0"/>
                <a:hlinkClick r:id="rId3"/>
              </a:rPr>
              <a:t>mdenolle@uw.edu</a:t>
            </a:r>
            <a:br>
              <a:rPr lang="en-US" sz="1100" dirty="0"/>
            </a:b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2241</Words>
  <Application>Microsoft Macintosh PowerPoint</Application>
  <PresentationFormat>On-screen Show (16:9)</PresentationFormat>
  <Paragraphs>347</Paragraphs>
  <Slides>52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Roboto</vt:lpstr>
      <vt:lpstr>Montserrat SemiBold</vt:lpstr>
      <vt:lpstr>Arial</vt:lpstr>
      <vt:lpstr>Montserrat</vt:lpstr>
      <vt:lpstr>Open Sans</vt:lpstr>
      <vt:lpstr>Montserrat Medium</vt:lpstr>
      <vt:lpstr>PT Sans Narrow</vt:lpstr>
      <vt:lpstr>Tropic</vt:lpstr>
      <vt:lpstr>Machine Learning in the Geosciences</vt:lpstr>
      <vt:lpstr>Introductions</vt:lpstr>
      <vt:lpstr>Introductions</vt:lpstr>
      <vt:lpstr>PowerPoint Presentation</vt:lpstr>
      <vt:lpstr>PowerPoint Presentation</vt:lpstr>
      <vt:lpstr>Scientists are revitalized</vt:lpstr>
      <vt:lpstr>PowerPoint Presentation</vt:lpstr>
      <vt:lpstr>Can AI help scientists (and not just engineers) ?</vt:lpstr>
      <vt:lpstr>Scientific Discovery vs Scientific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Explosion of ML-related publication</vt:lpstr>
      <vt:lpstr>Explosion of ML-related publication</vt:lpstr>
      <vt:lpstr>What do scientists need to learn? </vt:lpstr>
      <vt:lpstr>What do scientists need to learn? </vt:lpstr>
      <vt:lpstr>What is model fitting? </vt:lpstr>
      <vt:lpstr>What confuses or excites you about ML in geosciences?</vt:lpstr>
      <vt:lpstr>What confuses or excites you about ML in geosciences?</vt:lpstr>
      <vt:lpstr>Geosciences has entered an era of big data </vt:lpstr>
      <vt:lpstr>Geosciences has entered an era of big data+cloud computing</vt:lpstr>
      <vt:lpstr>PowerPoint Presentation</vt:lpstr>
      <vt:lpstr>PowerPoint Presentation</vt:lpstr>
      <vt:lpstr>What ML learns </vt:lpstr>
      <vt:lpstr>What ML learns </vt:lpstr>
      <vt:lpstr>What ML learns </vt:lpstr>
      <vt:lpstr>Machine learning techniques in the geosciences </vt:lpstr>
      <vt:lpstr>PowerPoint Presentation</vt:lpstr>
      <vt:lpstr>Seeing through the noise</vt:lpstr>
      <vt:lpstr>Accelerating computation of complex dynamical systems</vt:lpstr>
      <vt:lpstr>Accelerating computation of complex dynamical systems </vt:lpstr>
      <vt:lpstr>Accelerating computation of complex dynamical systems</vt:lpstr>
      <vt:lpstr>PowerPoint Presentation</vt:lpstr>
      <vt:lpstr>What ML technique should we use?</vt:lpstr>
      <vt:lpstr>Research workflows </vt:lpstr>
      <vt:lpstr>ML workflows </vt:lpstr>
      <vt:lpstr>We will learn tools </vt:lpstr>
      <vt:lpstr>PowerPoint Presentation</vt:lpstr>
      <vt:lpstr>An outline of the syllabus </vt:lpstr>
      <vt:lpstr>Reading and webinar assignments </vt:lpstr>
      <vt:lpstr>Resources: entry level </vt:lpstr>
      <vt:lpstr>Resources </vt:lpstr>
      <vt:lpstr>Integration of Generative AI in your work</vt:lpstr>
      <vt:lpstr>Integration of Generative AI in your work</vt:lpstr>
      <vt:lpstr>The final project</vt:lpstr>
      <vt:lpstr>Examples of previous successful projects</vt:lpstr>
      <vt:lpstr>Course communication </vt:lpstr>
      <vt:lpstr>Grading </vt:lpstr>
      <vt:lpstr>Let’s get started!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2</cp:revision>
  <dcterms:modified xsi:type="dcterms:W3CDTF">2025-01-21T00:28:32Z</dcterms:modified>
</cp:coreProperties>
</file>